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721AAD-005A-43FD-ADFE-2916F939EC28}">
  <a:tblStyle styleId="{C2721AAD-005A-43FD-ADFE-2916F939EC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BB5992D-C94D-4897-B6DC-E77E2DDC4D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6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5.xml"/><Relationship Id="rId43" Type="http://schemas.openxmlformats.org/officeDocument/2006/relationships/font" Target="fonts/Roboto-italic.fntdata"/><Relationship Id="rId24" Type="http://schemas.openxmlformats.org/officeDocument/2006/relationships/slide" Target="slides/slide18.xml"/><Relationship Id="rId46" Type="http://schemas.openxmlformats.org/officeDocument/2006/relationships/font" Target="fonts/Montserrat-bold.fntdata"/><Relationship Id="rId23" Type="http://schemas.openxmlformats.org/officeDocument/2006/relationships/slide" Target="slides/slide17.xml"/><Relationship Id="rId45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Montserrat-boldItalic.fntdata"/><Relationship Id="rId25" Type="http://schemas.openxmlformats.org/officeDocument/2006/relationships/slide" Target="slides/slide19.xml"/><Relationship Id="rId47" Type="http://schemas.openxmlformats.org/officeDocument/2006/relationships/font" Target="fonts/Montserrat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d148ae98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d148ae98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b2268cd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b2268cd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bcc1e8a8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bcc1e8a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ce9b90fb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ce9b90fb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d148ae98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d148ae98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d148ae98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d148ae98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d148ae98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d148ae98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9e8d0c91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49e8d0c91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b87232f6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b87232f6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b87232f6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b87232f6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ce9b90fb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ce9b90fb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b87232f6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b87232f6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b87232f6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b87232f6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b87232f6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4b87232f6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bd6fca45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4bd6fca45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b616c7f8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b616c7f8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b616c7f8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4b616c7f8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b616c7f8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b616c7f8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4b616c7f8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4b616c7f8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b616c7f84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b616c7f84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4b616c7f84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4b616c7f84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bcc1e8a8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bcc1e8a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b616c7f84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4b616c7f84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4b616c7f84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4b616c7f84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4b616c7f84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4b616c7f84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4d3e31f50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4d3e31f5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49e8d0c910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49e8d0c91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b6a7c8ce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b6a7c8ce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4b6a7c8c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4b6a7c8c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9e8d0c91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9e8d0c91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d3e31f5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d3e31f5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d148ae98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d148ae98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d148ae98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d148ae98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Hand Gestures classification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2595600" y="3505300"/>
            <a:ext cx="4522800" cy="1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Pol Casacuberta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 Chen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Eric Hurtado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Tommaso Patriti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Alexandru-Ilie Popa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Scatter Plots &amp; Conclusions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8825"/>
            <a:ext cx="3029525" cy="31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275" y="1680529"/>
            <a:ext cx="3071325" cy="318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6350" y="1680525"/>
            <a:ext cx="3007650" cy="31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7260500" y="80750"/>
            <a:ext cx="17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Alexandru-Ilie Popa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Evaluation criteria of data mining models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471900" y="1919075"/>
            <a:ext cx="4356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precision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recall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f1 score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Cross validation k-fold (k=5)</a:t>
            </a:r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7153200" y="4229075"/>
            <a:ext cx="15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Pol Casacuberta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Naïve Bayes</a:t>
            </a:r>
            <a:endParaRPr/>
          </a:p>
        </p:txBody>
      </p:sp>
      <p:graphicFrame>
        <p:nvGraphicFramePr>
          <p:cNvPr id="159" name="Google Shape;159;p24"/>
          <p:cNvGraphicFramePr/>
          <p:nvPr/>
        </p:nvGraphicFramePr>
        <p:xfrm>
          <a:off x="952500" y="2283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{C2721AAD-005A-43FD-ADFE-2916F939EC28}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/>
                        <a:t>acc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/>
                        <a:t>prec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/>
                        <a:t>recall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/>
                        <a:t>f1 score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0.3823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0.3946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0.3823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0.3474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0" name="Google Shape;160;p24"/>
          <p:cNvGraphicFramePr/>
          <p:nvPr/>
        </p:nvGraphicFramePr>
        <p:xfrm>
          <a:off x="952500" y="373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{C2721AAD-005A-43FD-ADFE-2916F939EC28}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/>
                        <a:t>acc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/>
                        <a:t>prec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/>
                        <a:t>recall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/>
                        <a:t>f1 score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0.2359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0.2797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0.2359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0.2135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1" name="Google Shape;161;p24"/>
          <p:cNvSpPr txBox="1"/>
          <p:nvPr/>
        </p:nvSpPr>
        <p:spPr>
          <a:xfrm>
            <a:off x="842950" y="1883425"/>
            <a:ext cx="17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latin typeface="Roboto"/>
                <a:ea typeface="Roboto"/>
                <a:cs typeface="Roboto"/>
                <a:sym typeface="Roboto"/>
              </a:rPr>
              <a:t>FIT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842950" y="3336025"/>
            <a:ext cx="20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latin typeface="Roboto"/>
                <a:ea typeface="Roboto"/>
                <a:cs typeface="Roboto"/>
                <a:sym typeface="Roboto"/>
              </a:rPr>
              <a:t>CROSS VALIDATION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7153200" y="4636275"/>
            <a:ext cx="15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Eric Hurtado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Introduction to K-NN</a:t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550" y="1745325"/>
            <a:ext cx="3177702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502" y="2268550"/>
            <a:ext cx="2894048" cy="217053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7260500" y="80750"/>
            <a:ext cx="17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Alexandru-Ilie Popa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471900" y="5176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Basic K-NN Model and Simple Cross-Validation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000" y="1524525"/>
            <a:ext cx="3724275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00" y="2571750"/>
            <a:ext cx="4936801" cy="13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7260500" y="80750"/>
            <a:ext cx="17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Alexandru-Ilie Popa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Effects of K and Different Metrics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5925"/>
            <a:ext cx="4572000" cy="34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95925"/>
            <a:ext cx="4572000" cy="34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7260500" y="80750"/>
            <a:ext cx="17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Alexandru-Ilie Popa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Effect of Weighting and Grid Search Results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5925"/>
            <a:ext cx="5734050" cy="34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050" y="2340050"/>
            <a:ext cx="3409949" cy="21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7260500" y="80750"/>
            <a:ext cx="17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Alexandru-Ilie Popa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Support Vector Machines</a:t>
            </a:r>
            <a:endParaRPr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471900" y="1919075"/>
            <a:ext cx="4377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2383 support vectors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B</a:t>
            </a:r>
            <a:r>
              <a:rPr lang="ca"/>
              <a:t>est parameters {'C': 10, 'gamma': 0.0001, 'kernel': 'rbf'}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Parameters tried: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C: 1,10,100,1000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Gamma: 1, 0.1, 0.001, 0.0001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Kernel: rbf, sigmoid</a:t>
            </a: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825" y="1981513"/>
            <a:ext cx="3267175" cy="25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7153225" y="4743300"/>
            <a:ext cx="15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Pol Casacuberta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Decision trees - default values</a:t>
            </a:r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375" y="1805877"/>
            <a:ext cx="2880426" cy="28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875" y="1805875"/>
            <a:ext cx="3851200" cy="32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5036638" y="4712975"/>
            <a:ext cx="309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/>
              <a:t>4297 leaf nodes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Decision trees - improving </a:t>
            </a:r>
            <a:endParaRPr/>
          </a:p>
        </p:txBody>
      </p:sp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9" name="Google Shape;219;p31"/>
          <p:cNvGraphicFramePr/>
          <p:nvPr/>
        </p:nvGraphicFramePr>
        <p:xfrm>
          <a:off x="388675" y="17096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{C2721AAD-005A-43FD-ADFE-2916F939EC28}</a:tableStyleId>
              </a:tblPr>
              <a:tblGrid>
                <a:gridCol w="1906375"/>
                <a:gridCol w="688550"/>
              </a:tblGrid>
              <a:tr h="394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/>
                        <a:t>criterion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/>
                        <a:t>entropy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4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/>
                        <a:t>max_depth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7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/>
                        <a:t>max_leaf_nodes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7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/>
                        <a:t>min_impurity_decrease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0.0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7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/>
                        <a:t>min_samples_split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75" y="3803647"/>
            <a:ext cx="3535450" cy="107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246" y="2011625"/>
            <a:ext cx="3535451" cy="28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Outline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ca"/>
              <a:t>Description of the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ca"/>
              <a:t>Description of the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ca"/>
              <a:t>Data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ca"/>
              <a:t>Evaluation Criteria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ca"/>
              <a:t>Machine Learning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ca"/>
              <a:t>Conclusions </a:t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7153200" y="4229075"/>
            <a:ext cx="15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Eric Hurtado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Decision trees - improving </a:t>
            </a:r>
            <a:endParaRPr/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50" y="1762175"/>
            <a:ext cx="3673651" cy="319189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/>
        </p:nvSpPr>
        <p:spPr>
          <a:xfrm>
            <a:off x="4687125" y="1929225"/>
            <a:ext cx="3903600" cy="3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ca" sz="1600">
                <a:latin typeface="Roboto"/>
                <a:ea typeface="Roboto"/>
                <a:cs typeface="Roboto"/>
                <a:sym typeface="Roboto"/>
              </a:rPr>
              <a:t>Number of leaves in the decision tree: 100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ca" sz="1600"/>
              <a:t>the accuracy has decreased compared to the default version, from 0.91 to 0.60.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ca" sz="1600"/>
              <a:t>the number of leaves has decreased compared to the default version, from 4000 to 100.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46095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Decision trees - stats</a:t>
            </a:r>
            <a:endParaRPr/>
          </a:p>
        </p:txBody>
      </p:sp>
      <p:sp>
        <p:nvSpPr>
          <p:cNvPr id="234" name="Google Shape;234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75" y="1838675"/>
            <a:ext cx="3595586" cy="28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550" y="1816025"/>
            <a:ext cx="3708125" cy="29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Decision trees - stats</a:t>
            </a:r>
            <a:endParaRPr/>
          </a:p>
        </p:txBody>
      </p:sp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5169325" y="2198625"/>
            <a:ext cx="29850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- How get accuracy 0.7?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a" sz="1100"/>
              <a:t>max_leaf_node = 200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a" sz="1100"/>
              <a:t>max_depth = 20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00" y="1719413"/>
            <a:ext cx="4043800" cy="31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Decision trees</a:t>
            </a:r>
            <a:endParaRPr/>
          </a:p>
        </p:txBody>
      </p:sp>
      <p:sp>
        <p:nvSpPr>
          <p:cNvPr id="250" name="Google Shape;250;p3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250" y="1813425"/>
            <a:ext cx="3168500" cy="313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00" y="1852263"/>
            <a:ext cx="3848100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ca"/>
              <a:t>Meta-learning algorithms</a:t>
            </a:r>
            <a:endParaRPr/>
          </a:p>
        </p:txBody>
      </p:sp>
      <p:graphicFrame>
        <p:nvGraphicFramePr>
          <p:cNvPr id="258" name="Google Shape;258;p36"/>
          <p:cNvGraphicFramePr/>
          <p:nvPr/>
        </p:nvGraphicFramePr>
        <p:xfrm>
          <a:off x="1542950" y="192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{5BB5992D-C94D-4897-B6DC-E77E2DDC4D9D}</a:tableStyleId>
              </a:tblPr>
              <a:tblGrid>
                <a:gridCol w="1704975"/>
                <a:gridCol w="828675"/>
                <a:gridCol w="847725"/>
                <a:gridCol w="885825"/>
                <a:gridCol w="1362075"/>
              </a:tblGrid>
              <a:tr h="3333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 f1 score (W)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majority_vote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0.989821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0.989856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0.989821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0.949099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AdaBoost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0.989757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0.989702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0.989757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0.950960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 Forest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0.982714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0.982614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0.982714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0.926240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Bagging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0.966197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0.965651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0.966197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0.915705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majority_vote 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0.917990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0.917158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0.917990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0.857498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</a:tbl>
          </a:graphicData>
        </a:graphic>
      </p:graphicFrame>
      <p:sp>
        <p:nvSpPr>
          <p:cNvPr id="259" name="Google Shape;259;p36"/>
          <p:cNvSpPr txBox="1"/>
          <p:nvPr/>
        </p:nvSpPr>
        <p:spPr>
          <a:xfrm>
            <a:off x="7400050" y="4743300"/>
            <a:ext cx="17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Tommaso Patriti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a"/>
              <a:t>Bagging</a:t>
            </a:r>
            <a:endParaRPr/>
          </a:p>
        </p:txBody>
      </p:sp>
      <p:graphicFrame>
        <p:nvGraphicFramePr>
          <p:cNvPr id="265" name="Google Shape;265;p37"/>
          <p:cNvGraphicFramePr/>
          <p:nvPr/>
        </p:nvGraphicFramePr>
        <p:xfrm>
          <a:off x="5475875" y="272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{5BB5992D-C94D-4897-B6DC-E77E2DDC4D9D}</a:tableStyleId>
              </a:tblPr>
              <a:tblGrid>
                <a:gridCol w="636025"/>
                <a:gridCol w="565175"/>
                <a:gridCol w="613675"/>
                <a:gridCol w="1403250"/>
              </a:tblGrid>
              <a:tr h="463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 f1 score (W)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0.966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0.965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0.966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0.915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</a:tbl>
          </a:graphicData>
        </a:graphic>
      </p:graphicFrame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3500"/>
            <a:ext cx="4955377" cy="333227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 txBox="1"/>
          <p:nvPr/>
        </p:nvSpPr>
        <p:spPr>
          <a:xfrm>
            <a:off x="5314250" y="4223950"/>
            <a:ext cx="35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BaggingClassifier(n_estimators = </a:t>
            </a:r>
            <a:r>
              <a:rPr lang="ca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30</a:t>
            </a: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000">
              <a:solidFill>
                <a:srgbClr val="E0E0E0"/>
              </a:solidFill>
              <a:highlight>
                <a:srgbClr val="21212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7400050" y="4743300"/>
            <a:ext cx="17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Tommaso Patriti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Random</a:t>
            </a:r>
            <a:r>
              <a:rPr lang="ca"/>
              <a:t> </a:t>
            </a:r>
            <a:r>
              <a:rPr lang="ca"/>
              <a:t>Forest</a:t>
            </a:r>
            <a:endParaRPr/>
          </a:p>
        </p:txBody>
      </p:sp>
      <p:graphicFrame>
        <p:nvGraphicFramePr>
          <p:cNvPr id="274" name="Google Shape;274;p38"/>
          <p:cNvGraphicFramePr/>
          <p:nvPr/>
        </p:nvGraphicFramePr>
        <p:xfrm>
          <a:off x="1614275" y="391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{5BB5992D-C94D-4897-B6DC-E77E2DDC4D9D}</a:tableStyleId>
              </a:tblPr>
              <a:tblGrid>
                <a:gridCol w="1057275"/>
                <a:gridCol w="1114425"/>
                <a:gridCol w="1514475"/>
                <a:gridCol w="2047875"/>
              </a:tblGrid>
              <a:tr h="3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 f1 score (W)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  <a:tr h="3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0.982714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0.982614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0.982714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0.926240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</a:tbl>
          </a:graphicData>
        </a:graphic>
      </p:graphicFrame>
      <p:sp>
        <p:nvSpPr>
          <p:cNvPr id="275" name="Google Shape;275;p38"/>
          <p:cNvSpPr txBox="1"/>
          <p:nvPr/>
        </p:nvSpPr>
        <p:spPr>
          <a:xfrm>
            <a:off x="2208950" y="2341850"/>
            <a:ext cx="45447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RandomForestClassifier(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max_depth=</a:t>
            </a:r>
            <a:r>
              <a:rPr lang="ca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200</a:t>
            </a: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,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max_features=</a:t>
            </a:r>
            <a:r>
              <a:rPr lang="ca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n_estimators=</a:t>
            </a:r>
            <a:r>
              <a:rPr lang="ca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200</a:t>
            </a: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/>
          </a:p>
        </p:txBody>
      </p:sp>
      <p:sp>
        <p:nvSpPr>
          <p:cNvPr id="276" name="Google Shape;276;p38"/>
          <p:cNvSpPr txBox="1"/>
          <p:nvPr/>
        </p:nvSpPr>
        <p:spPr>
          <a:xfrm>
            <a:off x="7400050" y="4743300"/>
            <a:ext cx="17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Tommaso Patriti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Adaboost</a:t>
            </a:r>
            <a:endParaRPr/>
          </a:p>
        </p:txBody>
      </p:sp>
      <p:graphicFrame>
        <p:nvGraphicFramePr>
          <p:cNvPr id="282" name="Google Shape;282;p39"/>
          <p:cNvGraphicFramePr/>
          <p:nvPr/>
        </p:nvGraphicFramePr>
        <p:xfrm>
          <a:off x="1587800" y="368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{5BB5992D-C94D-4897-B6DC-E77E2DDC4D9D}</a:tableStyleId>
              </a:tblPr>
              <a:tblGrid>
                <a:gridCol w="1057275"/>
                <a:gridCol w="1114425"/>
                <a:gridCol w="1543050"/>
                <a:gridCol w="2066925"/>
              </a:tblGrid>
              <a:tr h="295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 f1 score (W)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29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0.989757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0.989702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0.989757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0.950960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83" name="Google Shape;283;p39"/>
          <p:cNvSpPr txBox="1"/>
          <p:nvPr/>
        </p:nvSpPr>
        <p:spPr>
          <a:xfrm>
            <a:off x="2497200" y="2164075"/>
            <a:ext cx="417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AdaBoostClassifier(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      n_estimators= </a:t>
            </a:r>
            <a:r>
              <a:rPr lang="ca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200</a:t>
            </a: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                         estimator = </a:t>
            </a:r>
            <a:r>
              <a:rPr i="1" lang="ca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decision_tree</a:t>
            </a: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                         learning_rate= </a:t>
            </a:r>
            <a:r>
              <a:rPr lang="ca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000">
              <a:solidFill>
                <a:srgbClr val="E0E0E0"/>
              </a:solidFill>
              <a:highlight>
                <a:srgbClr val="21212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7400050" y="4743300"/>
            <a:ext cx="17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Tommaso Patriti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Majority Voting</a:t>
            </a:r>
            <a:endParaRPr/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6025"/>
            <a:ext cx="4590955" cy="3332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1" name="Google Shape;291;p40"/>
          <p:cNvGraphicFramePr/>
          <p:nvPr/>
        </p:nvGraphicFramePr>
        <p:xfrm>
          <a:off x="4972350" y="26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{5BB5992D-C94D-4897-B6DC-E77E2DDC4D9D}</a:tableStyleId>
              </a:tblPr>
              <a:tblGrid>
                <a:gridCol w="982650"/>
                <a:gridCol w="1029750"/>
                <a:gridCol w="975900"/>
                <a:gridCol w="1056675"/>
              </a:tblGrid>
              <a:tr h="32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 f1 score (W)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0.989821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0.989856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0.989821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0.949099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</a:tbl>
          </a:graphicData>
        </a:graphic>
      </p:graphicFrame>
      <p:sp>
        <p:nvSpPr>
          <p:cNvPr id="292" name="Google Shape;292;p40"/>
          <p:cNvSpPr txBox="1"/>
          <p:nvPr/>
        </p:nvSpPr>
        <p:spPr>
          <a:xfrm>
            <a:off x="7400050" y="4743300"/>
            <a:ext cx="17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Tommaso Patriti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Majority Voting</a:t>
            </a:r>
            <a:endParaRPr/>
          </a:p>
        </p:txBody>
      </p:sp>
      <p:graphicFrame>
        <p:nvGraphicFramePr>
          <p:cNvPr id="298" name="Google Shape;298;p41"/>
          <p:cNvGraphicFramePr/>
          <p:nvPr/>
        </p:nvGraphicFramePr>
        <p:xfrm>
          <a:off x="282325" y="180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{5BB5992D-C94D-4897-B6DC-E77E2DDC4D9D}</a:tableStyleId>
              </a:tblPr>
              <a:tblGrid>
                <a:gridCol w="1201225"/>
                <a:gridCol w="786100"/>
                <a:gridCol w="786100"/>
                <a:gridCol w="945100"/>
                <a:gridCol w="1130575"/>
              </a:tblGrid>
              <a:tr h="19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te. f1 (W)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  <a:tr h="55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Decis. tree 1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  <a:tr h="55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KNN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Decis. tree 2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0.77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</a:tbl>
          </a:graphicData>
        </a:graphic>
      </p:graphicFrame>
      <p:pic>
        <p:nvPicPr>
          <p:cNvPr id="299" name="Google Shape;2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275" y="1806725"/>
            <a:ext cx="3419925" cy="24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1"/>
          <p:cNvSpPr txBox="1"/>
          <p:nvPr/>
        </p:nvSpPr>
        <p:spPr>
          <a:xfrm>
            <a:off x="7400050" y="4743300"/>
            <a:ext cx="17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Tommaso Patriti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Description of the problem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ca">
                <a:solidFill>
                  <a:srgbClr val="000000"/>
                </a:solidFill>
              </a:rPr>
              <a:t>Objective:</a:t>
            </a:r>
            <a:r>
              <a:rPr lang="ca">
                <a:solidFill>
                  <a:srgbClr val="000000"/>
                </a:solidFill>
              </a:rPr>
              <a:t> </a:t>
            </a:r>
            <a:r>
              <a:rPr lang="ca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predictive models 									that can determine the user who makes 							                the movement.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147" y="1988300"/>
            <a:ext cx="3856580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471900" y="4159850"/>
            <a:ext cx="15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Eric Hurtado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Majority Voting</a:t>
            </a:r>
            <a:endParaRPr/>
          </a:p>
        </p:txBody>
      </p:sp>
      <p:graphicFrame>
        <p:nvGraphicFramePr>
          <p:cNvPr id="306" name="Google Shape;306;p42"/>
          <p:cNvGraphicFramePr/>
          <p:nvPr/>
        </p:nvGraphicFramePr>
        <p:xfrm>
          <a:off x="282325" y="180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{5BB5992D-C94D-4897-B6DC-E77E2DDC4D9D}</a:tableStyleId>
              </a:tblPr>
              <a:tblGrid>
                <a:gridCol w="1201225"/>
                <a:gridCol w="786100"/>
                <a:gridCol w="786100"/>
                <a:gridCol w="945100"/>
                <a:gridCol w="1130575"/>
              </a:tblGrid>
              <a:tr h="19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te. f1 (W)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  <a:tr h="55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Decis. tree 1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  <a:tr h="55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KNN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Decis. tree 2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0.77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</a:tbl>
          </a:graphicData>
        </a:graphic>
      </p:graphicFrame>
      <p:pic>
        <p:nvPicPr>
          <p:cNvPr id="307" name="Google Shape;3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00" y="4057600"/>
            <a:ext cx="3577499" cy="6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2"/>
          <p:cNvSpPr txBox="1"/>
          <p:nvPr/>
        </p:nvSpPr>
        <p:spPr>
          <a:xfrm>
            <a:off x="753000" y="3657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Condorcet's Jury Theorem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750" y="1806725"/>
            <a:ext cx="3419925" cy="24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2"/>
          <p:cNvSpPr txBox="1"/>
          <p:nvPr/>
        </p:nvSpPr>
        <p:spPr>
          <a:xfrm>
            <a:off x="7400050" y="4743300"/>
            <a:ext cx="17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Tommaso Patriti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Majority Voting</a:t>
            </a:r>
            <a:endParaRPr/>
          </a:p>
        </p:txBody>
      </p:sp>
      <p:graphicFrame>
        <p:nvGraphicFramePr>
          <p:cNvPr id="316" name="Google Shape;316;p43"/>
          <p:cNvGraphicFramePr/>
          <p:nvPr/>
        </p:nvGraphicFramePr>
        <p:xfrm>
          <a:off x="282325" y="180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{5BB5992D-C94D-4897-B6DC-E77E2DDC4D9D}</a:tableStyleId>
              </a:tblPr>
              <a:tblGrid>
                <a:gridCol w="1201225"/>
                <a:gridCol w="786100"/>
                <a:gridCol w="786100"/>
                <a:gridCol w="945100"/>
                <a:gridCol w="1130575"/>
              </a:tblGrid>
              <a:tr h="19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te. f1 (W)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  <a:tr h="55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Decis. tree 1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  <a:tr h="55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KNN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0.79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Decis. tree 2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0.77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</a:tbl>
          </a:graphicData>
        </a:graphic>
      </p:graphicFrame>
      <p:sp>
        <p:nvSpPr>
          <p:cNvPr id="317" name="Google Shape;317;p43"/>
          <p:cNvSpPr txBox="1"/>
          <p:nvPr/>
        </p:nvSpPr>
        <p:spPr>
          <a:xfrm>
            <a:off x="4105975" y="4057600"/>
            <a:ext cx="1106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ca" sz="25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94%</a:t>
            </a:r>
            <a:endParaRPr b="1" sz="25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8" name="Google Shape;3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00" y="4057600"/>
            <a:ext cx="3577499" cy="6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3"/>
          <p:cNvSpPr txBox="1"/>
          <p:nvPr/>
        </p:nvSpPr>
        <p:spPr>
          <a:xfrm>
            <a:off x="753000" y="3657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Condorcet's Jury Theorem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750" y="1806725"/>
            <a:ext cx="3419925" cy="24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3"/>
          <p:cNvSpPr txBox="1"/>
          <p:nvPr/>
        </p:nvSpPr>
        <p:spPr>
          <a:xfrm>
            <a:off x="7400050" y="4743300"/>
            <a:ext cx="17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Tommaso Patriti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Majority Voting</a:t>
            </a:r>
            <a:endParaRPr/>
          </a:p>
        </p:txBody>
      </p:sp>
      <p:sp>
        <p:nvSpPr>
          <p:cNvPr id="327" name="Google Shape;327;p44"/>
          <p:cNvSpPr txBox="1"/>
          <p:nvPr/>
        </p:nvSpPr>
        <p:spPr>
          <a:xfrm>
            <a:off x="5895738" y="2375500"/>
            <a:ext cx="1106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ca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ca" sz="25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94%</a:t>
            </a:r>
            <a:endParaRPr b="1" sz="25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862" y="2375500"/>
            <a:ext cx="3577499" cy="6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4"/>
          <p:cNvSpPr txBox="1"/>
          <p:nvPr/>
        </p:nvSpPr>
        <p:spPr>
          <a:xfrm>
            <a:off x="2542763" y="1975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Condorcet's Jury Theorem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0" name="Google Shape;330;p44"/>
          <p:cNvGraphicFramePr/>
          <p:nvPr/>
        </p:nvGraphicFramePr>
        <p:xfrm>
          <a:off x="2158400" y="3402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{5BB5992D-C94D-4897-B6DC-E77E2DDC4D9D}</a:tableStyleId>
              </a:tblPr>
              <a:tblGrid>
                <a:gridCol w="1208125"/>
                <a:gridCol w="1141950"/>
                <a:gridCol w="1125375"/>
                <a:gridCol w="1373650"/>
              </a:tblGrid>
              <a:tr h="804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 f1 score (W)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  <a:tr h="49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b="1" lang="ca" sz="1600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0.917990</a:t>
                      </a:r>
                      <a:endParaRPr b="1" sz="1600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0.917158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0.917990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ca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0.857498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6200" marB="76200" marR="76200" marL="76200" anchor="ctr"/>
                </a:tc>
              </a:tr>
            </a:tbl>
          </a:graphicData>
        </a:graphic>
      </p:graphicFrame>
      <p:sp>
        <p:nvSpPr>
          <p:cNvPr id="331" name="Google Shape;331;p44"/>
          <p:cNvSpPr txBox="1"/>
          <p:nvPr/>
        </p:nvSpPr>
        <p:spPr>
          <a:xfrm>
            <a:off x="7400050" y="4743300"/>
            <a:ext cx="17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Tommaso Patriti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Comparisons</a:t>
            </a:r>
            <a:endParaRPr/>
          </a:p>
        </p:txBody>
      </p:sp>
      <p:sp>
        <p:nvSpPr>
          <p:cNvPr id="337" name="Google Shape;337;p45"/>
          <p:cNvSpPr/>
          <p:nvPr/>
        </p:nvSpPr>
        <p:spPr>
          <a:xfrm>
            <a:off x="948175" y="2171700"/>
            <a:ext cx="2168100" cy="800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AdaBoost</a:t>
            </a:r>
            <a:endParaRPr b="1" sz="24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45"/>
          <p:cNvSpPr/>
          <p:nvPr/>
        </p:nvSpPr>
        <p:spPr>
          <a:xfrm>
            <a:off x="170725" y="3355625"/>
            <a:ext cx="3723000" cy="14130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SVM Validation Accuracy:    0.6693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ca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Cross-Validation Accuracy:  0.4419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9" name="Google Shape;339;p45"/>
          <p:cNvGraphicFramePr/>
          <p:nvPr/>
        </p:nvGraphicFramePr>
        <p:xfrm>
          <a:off x="4013200" y="203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{C2721AAD-005A-43FD-ADFE-2916F939EC28}</a:tableStyleId>
              </a:tblPr>
              <a:tblGrid>
                <a:gridCol w="1091925"/>
                <a:gridCol w="890075"/>
                <a:gridCol w="957350"/>
                <a:gridCol w="957350"/>
                <a:gridCol w="957350"/>
              </a:tblGrid>
              <a:tr h="23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</a:t>
                      </a:r>
                      <a:endParaRPr b="1"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prec</a:t>
                      </a:r>
                      <a:endParaRPr b="1"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recall</a:t>
                      </a:r>
                      <a:endParaRPr b="1"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f1 score (W)</a:t>
                      </a:r>
                      <a:endParaRPr b="1"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2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majority_vote 2 *</a:t>
                      </a:r>
                      <a:endParaRPr b="1"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0.989821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0.989856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0.989821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0.949099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2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AdaBoost</a:t>
                      </a:r>
                      <a:endParaRPr b="1"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0.989757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0.989702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0.989757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0.950960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2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Random Forest</a:t>
                      </a:r>
                      <a:endParaRPr b="1"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0.982714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0.982614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0.982714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0.926240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2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Bagging </a:t>
                      </a:r>
                      <a:endParaRPr b="1"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0.966197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0.965651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0.966197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0.915705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28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KNN</a:t>
                      </a:r>
                      <a:endParaRPr b="1" sz="800">
                        <a:solidFill>
                          <a:srgbClr val="D5D5D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0.937324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0.936993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0.937324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0.867506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2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Decision Tree</a:t>
                      </a:r>
                      <a:endParaRPr b="1"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0.918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12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majority_vote 1</a:t>
                      </a:r>
                      <a:endParaRPr b="1"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0.917990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0.917158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0.917990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0.857498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12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SVM</a:t>
                      </a:r>
                      <a:endParaRPr b="1"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0.670968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0.741763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0.670968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0.563378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76200" marB="76200" marR="76200" marL="76200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Final conclusions</a:t>
            </a:r>
            <a:endParaRPr/>
          </a:p>
        </p:txBody>
      </p:sp>
      <p:sp>
        <p:nvSpPr>
          <p:cNvPr id="345" name="Google Shape;345;p4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Z coordinates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X11 high correlation with other v</a:t>
            </a:r>
            <a:r>
              <a:rPr lang="ca"/>
              <a:t>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Z11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X0-Y0 pairs through X8-Y8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X9-Y9 and X10-Y10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X11-Y11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SVM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Meta-learning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AdaBoost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Description of dataset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7153225" y="4743300"/>
            <a:ext cx="15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565450" y="1792800"/>
            <a:ext cx="76809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ca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Hand postures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ca" sz="1800"/>
              <a:t>- markers on the fingers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ca" sz="1800"/>
              <a:t>- undergone preprocessing steps.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- 12 markers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	-  Xi, Yi, Zi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- 5 Class (Postures)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- 14 Users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ca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12 markers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ca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Xi, Yi, Zi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ca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 classes (postures)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ca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 user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675" y="1796750"/>
            <a:ext cx="36576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4955025" y="3055050"/>
            <a:ext cx="3657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In total we have: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 38 columns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78096 rows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ca">
                <a:latin typeface="Roboto"/>
                <a:ea typeface="Roboto"/>
                <a:cs typeface="Roboto"/>
                <a:sym typeface="Roboto"/>
              </a:rPr>
              <a:t>2 categorical and 36 numerical variables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</a:t>
            </a:r>
            <a:r>
              <a:rPr lang="ca"/>
              <a:t>issing data analysis</a:t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7153225" y="4743300"/>
            <a:ext cx="15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950" y="1788950"/>
            <a:ext cx="3660749" cy="30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4813400" y="1877150"/>
            <a:ext cx="38232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ca" sz="1800"/>
              <a:t>Starting from marker 3, missing data increases as the marker number increases.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 sz="1800"/>
              <a:t>self-occlusion and artifacts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Features distribution</a:t>
            </a:r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7153225" y="4743300"/>
            <a:ext cx="15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25" y="1762325"/>
            <a:ext cx="3715250" cy="32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5157825" y="1991950"/>
            <a:ext cx="31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4893800" y="2129725"/>
            <a:ext cx="35475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200" y="1852675"/>
            <a:ext cx="1815375" cy="13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3200" y="3430775"/>
            <a:ext cx="1815375" cy="139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2025" y="3430762"/>
            <a:ext cx="1815375" cy="139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2025" y="1873549"/>
            <a:ext cx="1815375" cy="139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Analisis depending on label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9075"/>
            <a:ext cx="3577250" cy="26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300" y="1745911"/>
            <a:ext cx="3056550" cy="30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Bivariate Analysis - Correlation Heat Map</a:t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625" y="1710150"/>
            <a:ext cx="3711175" cy="335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7260500" y="80750"/>
            <a:ext cx="17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Alexandru-Ilie Popa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Class Distribution, Marker Positions &amp; Marker Heat Map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0225"/>
            <a:ext cx="3376450" cy="32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450" y="2099700"/>
            <a:ext cx="2864975" cy="259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9100" y="1720225"/>
            <a:ext cx="3004900" cy="33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7260500" y="80750"/>
            <a:ext cx="17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Alexandru-Ilie Popa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